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gif" ContentType="image/gif"/>
  <Override PartName="/ppt/media/image18.gif" ContentType="image/gif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ru-RU" sz="1800" spc="-1" strike="noStrike">
                <a:solidFill>
                  <a:srgbClr val="595959"/>
                </a:solidFill>
                <a:latin typeface="Century Gothic"/>
              </a:defRPr>
            </a:pPr>
            <a:r>
              <a:rPr b="0" lang="ru-RU" sz="1800" spc="-1" strike="noStrike">
                <a:solidFill>
                  <a:srgbClr val="595959"/>
                </a:solidFill>
                <a:latin typeface="Century Gothic"/>
              </a:rPr>
              <a:t>Путешествовали ли вы со своими животными?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2537393162393"/>
          <c:y val="0.274010807042008"/>
          <c:w val="0.499599358974359"/>
          <c:h val="0.652082970193481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tx>
                <c:rich>
                  <a:bodyPr/>
                  <a:p>
                    <a:r>
                      <a:rPr b="0" lang="en-US" sz="1800" spc="-1" strike="noStrike">
                        <a:solidFill>
                          <a:srgbClr val="404040"/>
                        </a:solidFill>
                        <a:latin typeface="Arial"/>
                      </a:rPr>
                      <a:t>41%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25</c:v>
                </c:pt>
                <c:pt idx="1">
                  <c:v>36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ru-RU" sz="1800" spc="-1" strike="noStrike">
                <a:solidFill>
                  <a:srgbClr val="595959"/>
                </a:solidFill>
                <a:latin typeface="Century Gothic"/>
              </a:defRPr>
            </a:pPr>
            <a:r>
              <a:rPr b="0" lang="ru-RU" sz="1800" spc="-1" strike="noStrike">
                <a:solidFill>
                  <a:srgbClr val="595959"/>
                </a:solidFill>
                <a:latin typeface="Century Gothic"/>
              </a:rPr>
              <a:t>Готовы ли вы при наличии специального оборудования путешествовать со своими животными? 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9850275807723"/>
          <c:y val="0.296653960186362"/>
          <c:w val="0.489558707643814"/>
          <c:h val="0.63151207115629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48</c:v>
                </c:pt>
                <c:pt idx="1">
                  <c:v>13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ответы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считают проблемой</c:v>
                </c:pt>
                <c:pt idx="1">
                  <c:v>не считают проблемой 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130</c:v>
                </c:pt>
                <c:pt idx="1">
                  <c:v>44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148825512945076"/>
          <c:y val="0.0650726608919751"/>
          <c:w val="0.716751443104532"/>
          <c:h val="0.87357720667191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80</c:v>
                </c:pt>
                <c:pt idx="1">
                  <c:v>24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CF20424-DEC7-430B-B280-F65A4C943B8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66CB50-B12D-434F-A179-8EEF2DCFD50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5EEB8A-C070-4495-A45F-26FC15391DD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B30719-FA5B-4D74-AFD0-964E0E6DCBE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3561DE-D18E-4DC4-824B-E378CBEB5A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27A243-03BD-4634-B95D-29882A9F795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B3F704-D04B-4526-A984-546DECA91A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95E10C-8ED1-4132-BE03-1E630BB879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3F78FF-0928-486E-AD01-9CB66074AA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242A04-8CEF-4C05-B73C-C3D49141ED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D82F0C8-99D9-42BE-9A2A-A989D201F7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3E6AFBB-B5EA-405C-9AD7-E3541A8E5D6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9F9A163-397A-4CC7-B3CA-BC9550B5C0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5E2B55-1547-41B5-96ED-95BD1710A9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DA2FFA-F53B-43D4-A3BD-0B358CD940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EF8AC7-4E5C-44D7-99B5-F861B93339E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F07073-B53C-4CEF-9CF2-FED58CEE7C3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B03E60-9427-4680-B880-C478F75BD3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B4BE0A-6059-4AA2-935D-81B740FA544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3FAD8D7-F3F5-4FDB-AD13-03FA3C5665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A87B4B-B279-4E39-84A3-EC84D2328BD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50E266-8256-4475-A91E-7C83BCBB76D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D1C8D2D-7D8C-4DC7-87DA-0CA1901EB48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C92634-D8C0-4C1C-B0A4-2AB58F43E5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1000"/>
          </a:bodyPr>
          <a:p>
            <a:pPr indent="0">
              <a:buNone/>
            </a:pPr>
            <a:r>
              <a:rPr b="0" lang="ru-RU" sz="60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C15209E-9311-4AB9-BD77-75940FDD1840}" type="slidenum">
              <a:rPr b="0" lang="ru-RU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2000"/>
          </a:bodyPr>
          <a:p>
            <a:pPr indent="0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200" spc="-1" strike="noStrike">
                <a:solidFill>
                  <a:srgbClr val="888888"/>
                </a:solidFill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376D14-90AA-45E4-BED1-381D659911F6}" type="slidenum">
              <a:rPr b="0" lang="ru-RU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gif"/><Relationship Id="rId2" Type="http://schemas.openxmlformats.org/officeDocument/2006/relationships/image" Target="../media/image18.gi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49256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000"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000" spc="-1" strike="noStrike">
                <a:solidFill>
                  <a:srgbClr val="1960ef"/>
                </a:solidFill>
                <a:latin typeface="Arial"/>
                <a:ea typeface="Arial"/>
              </a:rPr>
              <a:t>Безопасная транспортировка животных</a:t>
            </a:r>
            <a:endParaRPr b="0" lang="ru-RU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760640" y="3997080"/>
            <a:ext cx="2770920" cy="351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9000"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Команда «БПЛА»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Google Shape;90;p1"/>
          <p:cNvSpPr/>
          <p:nvPr/>
        </p:nvSpPr>
        <p:spPr>
          <a:xfrm>
            <a:off x="5086080" y="135000"/>
            <a:ext cx="21398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ГБОУ Школа № 444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91;p1"/>
          <p:cNvSpPr/>
          <p:nvPr/>
        </p:nvSpPr>
        <p:spPr>
          <a:xfrm>
            <a:off x="5086080" y="6384600"/>
            <a:ext cx="212076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г. Москва. 2023 год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Google Shape;92;p1"/>
          <p:cNvSpPr/>
          <p:nvPr/>
        </p:nvSpPr>
        <p:spPr>
          <a:xfrm>
            <a:off x="9866520" y="6092280"/>
            <a:ext cx="232524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ru-RU" sz="16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Руководитель Cинельникова Т.А.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Google Shape;193;p26"/>
          <p:cNvGraphicFramePr/>
          <p:nvPr/>
        </p:nvGraphicFramePr>
        <p:xfrm>
          <a:off x="383760" y="1089720"/>
          <a:ext cx="5391000" cy="413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52" name="Google Shape;194;p26"/>
          <p:cNvGraphicFramePr/>
          <p:nvPr/>
        </p:nvGraphicFramePr>
        <p:xfrm>
          <a:off x="6520680" y="970560"/>
          <a:ext cx="5481720" cy="424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53" name="Google Shape;195;p26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54" name="Google Shape;196;p26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55" name="Google Shape;197;p26"/>
          <p:cNvSpPr/>
          <p:nvPr/>
        </p:nvSpPr>
        <p:spPr>
          <a:xfrm>
            <a:off x="11175840" y="6172560"/>
            <a:ext cx="101592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10/16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Google Shape;198;p26"/>
          <p:cNvSpPr/>
          <p:nvPr/>
        </p:nvSpPr>
        <p:spPr>
          <a:xfrm>
            <a:off x="1769400" y="5339160"/>
            <a:ext cx="2619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25 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– да </a:t>
            </a:r>
            <a:r>
              <a:rPr b="0" lang="ru-RU" sz="2400" spc="-1" strike="noStrike">
                <a:solidFill>
                  <a:srgbClr val="f76f09"/>
                </a:solidFill>
                <a:latin typeface="Arial"/>
                <a:ea typeface="Arial"/>
              </a:rPr>
              <a:t>36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 - нет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Google Shape;199;p26"/>
          <p:cNvSpPr/>
          <p:nvPr/>
        </p:nvSpPr>
        <p:spPr>
          <a:xfrm>
            <a:off x="7951680" y="5339160"/>
            <a:ext cx="26197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48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 - да </a:t>
            </a:r>
            <a:r>
              <a:rPr b="0" lang="ru-RU" sz="2400" spc="-1" strike="noStrike">
                <a:solidFill>
                  <a:srgbClr val="f76f09"/>
                </a:solidFill>
                <a:latin typeface="Arial"/>
                <a:ea typeface="Arial"/>
              </a:rPr>
              <a:t>13</a:t>
            </a:r>
            <a:r>
              <a:rPr b="0" lang="ru-RU" sz="2400" spc="-1" strike="noStrike">
                <a:solidFill>
                  <a:srgbClr val="000000"/>
                </a:solidFill>
                <a:latin typeface="Arial"/>
                <a:ea typeface="Arial"/>
              </a:rPr>
              <a:t> - нет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268320" y="307800"/>
            <a:ext cx="478872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 algn="just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С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татистика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268320" y="1989000"/>
            <a:ext cx="4788360" cy="2768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В России официальная статистика отсутствует.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Поэтому мы спросили людей о том считают ли они проблемой смертность животных при перевозках.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0" name="Google Shape;206;p10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61" name="Google Shape;207;p10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62" name="Google Shape;208;p10"/>
          <p:cNvSpPr/>
          <p:nvPr/>
        </p:nvSpPr>
        <p:spPr>
          <a:xfrm>
            <a:off x="11197800" y="6172560"/>
            <a:ext cx="9140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11/16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Google Shape;209;p10" descr=""/>
          <p:cNvPicPr/>
          <p:nvPr/>
        </p:nvPicPr>
        <p:blipFill>
          <a:blip r:embed="rId1"/>
          <a:stretch/>
        </p:blipFill>
        <p:spPr>
          <a:xfrm>
            <a:off x="795600" y="1457640"/>
            <a:ext cx="4366800" cy="4542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48640" y="1201680"/>
            <a:ext cx="5701680" cy="4093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Мы опросили </a:t>
            </a: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174 человека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, задав им вопросы “есть ли у вас домашний питомец?” и “считаете ли вы проблемой смертность животных при перевозках?” </a:t>
            </a:r>
            <a:br>
              <a:rPr sz="2400"/>
            </a:b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rgbClr val="1960ef"/>
                </a:solidFill>
                <a:latin typeface="Arial"/>
                <a:ea typeface="Arial"/>
              </a:rPr>
              <a:t>130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человек посчитало что смертность животных - проблема</a:t>
            </a:r>
            <a:br>
              <a:rPr sz="2400"/>
            </a:br>
            <a:r>
              <a:rPr b="0" lang="ru-RU" sz="2400" spc="-1" strike="noStrike">
                <a:solidFill>
                  <a:srgbClr val="f76f09"/>
                </a:solidFill>
                <a:latin typeface="Arial"/>
                <a:ea typeface="Arial"/>
              </a:rPr>
              <a:t>44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 человека посчитало что смертность животных - не проблема.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5" name="Google Shape;215;p11"/>
          <p:cNvCxnSpPr/>
          <p:nvPr/>
        </p:nvCxnSpPr>
        <p:spPr>
          <a:xfrm>
            <a:off x="0" y="689040"/>
            <a:ext cx="6324120" cy="1764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66" name="Google Shape;216;p11"/>
          <p:cNvCxnSpPr/>
          <p:nvPr/>
        </p:nvCxnSpPr>
        <p:spPr>
          <a:xfrm>
            <a:off x="4965840" y="6442920"/>
            <a:ext cx="61196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67" name="Google Shape;217;p11"/>
          <p:cNvSpPr/>
          <p:nvPr/>
        </p:nvSpPr>
        <p:spPr>
          <a:xfrm>
            <a:off x="11254320" y="6243120"/>
            <a:ext cx="879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12/16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68" name="Google Shape;218;p11"/>
          <p:cNvGraphicFramePr/>
          <p:nvPr/>
        </p:nvGraphicFramePr>
        <p:xfrm>
          <a:off x="6359760" y="1111320"/>
          <a:ext cx="5831640" cy="41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45960" y="1140480"/>
            <a:ext cx="6336000" cy="4865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1960ef"/>
                </a:solidFill>
                <a:latin typeface="Arial"/>
                <a:ea typeface="Arial"/>
              </a:rPr>
              <a:t>80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 людей имеют домашних животных и считают проблемой их смертность при перевозках.</a:t>
            </a: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rgbClr val="f76f09"/>
                </a:solidFill>
                <a:latin typeface="Arial"/>
                <a:ea typeface="Arial"/>
              </a:rPr>
              <a:t>24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 человека имеют домашних животных но не считают проблемой их смертность при перевозках.</a:t>
            </a: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rgbClr val="7f7f7f"/>
                </a:solidFill>
                <a:latin typeface="Arial"/>
                <a:ea typeface="Arial"/>
              </a:rPr>
              <a:t>20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 людей не имеют домашних  животных и не считают проблемой их смертность при перевозках.</a:t>
            </a:r>
            <a:br>
              <a:rPr sz="2400"/>
            </a:br>
            <a:br>
              <a:rPr sz="2400"/>
            </a:br>
            <a:r>
              <a:rPr b="0" lang="ru-RU" sz="2400" spc="-1" strike="noStrike">
                <a:solidFill>
                  <a:schemeClr val="accent4"/>
                </a:solidFill>
                <a:latin typeface="Arial"/>
                <a:ea typeface="Arial"/>
              </a:rPr>
              <a:t>50</a:t>
            </a:r>
            <a:r>
              <a:rPr b="0" lang="ru-RU" sz="24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 людей не имеют домашних животных но считают проблемой их смертность при перевозках. 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0" name="Google Shape;224;p12"/>
          <p:cNvGraphicFramePr/>
          <p:nvPr/>
        </p:nvGraphicFramePr>
        <p:xfrm>
          <a:off x="6265080" y="710280"/>
          <a:ext cx="6298560" cy="502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cxnSp>
        <p:nvCxnSpPr>
          <p:cNvPr id="171" name="Google Shape;225;p12"/>
          <p:cNvCxnSpPr/>
          <p:nvPr/>
        </p:nvCxnSpPr>
        <p:spPr>
          <a:xfrm>
            <a:off x="0" y="759600"/>
            <a:ext cx="597888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72" name="Google Shape;226;p12"/>
          <p:cNvCxnSpPr/>
          <p:nvPr/>
        </p:nvCxnSpPr>
        <p:spPr>
          <a:xfrm>
            <a:off x="6095880" y="6436440"/>
            <a:ext cx="502236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73" name="Google Shape;227;p12"/>
          <p:cNvSpPr/>
          <p:nvPr/>
        </p:nvSpPr>
        <p:spPr>
          <a:xfrm>
            <a:off x="11213280" y="6251760"/>
            <a:ext cx="97848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13/16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505200" y="307440"/>
            <a:ext cx="2999520" cy="851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3D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 модель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Google Shape;234;p28"/>
          <p:cNvSpPr/>
          <p:nvPr/>
        </p:nvSpPr>
        <p:spPr>
          <a:xfrm>
            <a:off x="11187360" y="6176880"/>
            <a:ext cx="89136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3774ef"/>
                </a:solidFill>
                <a:latin typeface="Century Gothic"/>
                <a:ea typeface="Century Gothic"/>
              </a:rPr>
              <a:t>14/16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76" name="Google Shape;235;p28"/>
          <p:cNvCxnSpPr/>
          <p:nvPr/>
        </p:nvCxnSpPr>
        <p:spPr>
          <a:xfrm flipH="1">
            <a:off x="5915160" y="6361560"/>
            <a:ext cx="5272200" cy="360"/>
          </a:xfrm>
          <a:prstGeom prst="straightConnector1">
            <a:avLst/>
          </a:prstGeom>
          <a:ln w="57150">
            <a:solidFill>
              <a:srgbClr val="3774ef"/>
            </a:solidFill>
            <a:round/>
          </a:ln>
        </p:spPr>
      </p:cxnSp>
      <p:cxnSp>
        <p:nvCxnSpPr>
          <p:cNvPr id="177" name="Google Shape;236;p28"/>
          <p:cNvCxnSpPr/>
          <p:nvPr/>
        </p:nvCxnSpPr>
        <p:spPr>
          <a:xfrm>
            <a:off x="0" y="732960"/>
            <a:ext cx="6220440" cy="360"/>
          </a:xfrm>
          <a:prstGeom prst="straightConnector1">
            <a:avLst/>
          </a:prstGeom>
          <a:ln w="57150">
            <a:solidFill>
              <a:srgbClr val="3774ef"/>
            </a:solidFill>
            <a:round/>
          </a:ln>
        </p:spPr>
      </p:cxn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1620000" y="1323000"/>
            <a:ext cx="3420000" cy="443700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7030080" y="1260000"/>
            <a:ext cx="3229920" cy="469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1156400" y="6150600"/>
            <a:ext cx="1035360" cy="7070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3774ef"/>
                </a:solidFill>
                <a:latin typeface="Century Gothic"/>
                <a:ea typeface="Century Gothic"/>
              </a:rPr>
              <a:t>15/16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1" name="Google Shape;245;p29"/>
          <p:cNvCxnSpPr/>
          <p:nvPr/>
        </p:nvCxnSpPr>
        <p:spPr>
          <a:xfrm>
            <a:off x="0" y="575640"/>
            <a:ext cx="5734800" cy="360"/>
          </a:xfrm>
          <a:prstGeom prst="straightConnector1">
            <a:avLst/>
          </a:prstGeom>
          <a:ln w="57150">
            <a:solidFill>
              <a:srgbClr val="3774ef"/>
            </a:solidFill>
            <a:round/>
          </a:ln>
        </p:spPr>
      </p:cxnSp>
      <p:cxnSp>
        <p:nvCxnSpPr>
          <p:cNvPr id="182" name="Google Shape;246;p29"/>
          <p:cNvCxnSpPr/>
          <p:nvPr/>
        </p:nvCxnSpPr>
        <p:spPr>
          <a:xfrm flipH="1">
            <a:off x="6637680" y="6483600"/>
            <a:ext cx="4518720" cy="360"/>
          </a:xfrm>
          <a:prstGeom prst="straightConnector1">
            <a:avLst/>
          </a:prstGeom>
          <a:ln w="57150">
            <a:solidFill>
              <a:srgbClr val="3774ef"/>
            </a:solidFill>
            <a:round/>
          </a:ln>
        </p:spPr>
      </p:cxn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100000" y="916200"/>
            <a:ext cx="2880000" cy="5023800"/>
          </a:xfrm>
          <a:prstGeom prst="rect">
            <a:avLst/>
          </a:prstGeom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1080000" y="1080000"/>
            <a:ext cx="3960000" cy="483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65920" y="255240"/>
            <a:ext cx="305748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К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онтакты: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1034720" y="6313680"/>
            <a:ext cx="1077840" cy="357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16/16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Google Shape;253;p13" descr=""/>
          <p:cNvPicPr/>
          <p:nvPr/>
        </p:nvPicPr>
        <p:blipFill>
          <a:blip r:embed="rId1"/>
          <a:stretch/>
        </p:blipFill>
        <p:spPr>
          <a:xfrm>
            <a:off x="3623760" y="767880"/>
            <a:ext cx="4944240" cy="5322240"/>
          </a:xfrm>
          <a:prstGeom prst="rect">
            <a:avLst/>
          </a:prstGeom>
          <a:ln w="0">
            <a:noFill/>
          </a:ln>
        </p:spPr>
      </p:pic>
      <p:cxnSp>
        <p:nvCxnSpPr>
          <p:cNvPr id="188" name="Google Shape;254;p13"/>
          <p:cNvCxnSpPr/>
          <p:nvPr/>
        </p:nvCxnSpPr>
        <p:spPr>
          <a:xfrm>
            <a:off x="6208560" y="6492600"/>
            <a:ext cx="4944960" cy="360"/>
          </a:xfrm>
          <a:prstGeom prst="straightConnector1">
            <a:avLst/>
          </a:prstGeom>
          <a:ln w="57150">
            <a:solidFill>
              <a:srgbClr val="1960ef"/>
            </a:solidFill>
            <a:round/>
          </a:ln>
        </p:spPr>
      </p:cxnSp>
      <p:cxnSp>
        <p:nvCxnSpPr>
          <p:cNvPr id="189" name="Google Shape;255;p13"/>
          <p:cNvCxnSpPr/>
          <p:nvPr/>
        </p:nvCxnSpPr>
        <p:spPr>
          <a:xfrm>
            <a:off x="0" y="1388520"/>
            <a:ext cx="4368960" cy="360"/>
          </a:xfrm>
          <a:prstGeom prst="straightConnector1">
            <a:avLst/>
          </a:prstGeom>
          <a:ln w="57150">
            <a:solidFill>
              <a:srgbClr val="3774e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458360" y="372240"/>
            <a:ext cx="2887200" cy="1037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000" spc="-1" strike="noStrike">
                <a:solidFill>
                  <a:schemeClr val="dk1"/>
                </a:solidFill>
                <a:latin typeface="Arial"/>
                <a:ea typeface="Arial"/>
              </a:rPr>
              <a:t>Гугл диск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Google Shape;261;p27"/>
          <p:cNvSpPr/>
          <p:nvPr/>
        </p:nvSpPr>
        <p:spPr>
          <a:xfrm>
            <a:off x="8502120" y="537480"/>
            <a:ext cx="1839600" cy="70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4000" spc="-1" strike="noStrike">
                <a:solidFill>
                  <a:srgbClr val="000000"/>
                </a:solidFill>
                <a:latin typeface="Arial"/>
                <a:ea typeface="Arial"/>
              </a:rPr>
              <a:t>GitHub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Google Shape;262;p27" descr=""/>
          <p:cNvPicPr/>
          <p:nvPr/>
        </p:nvPicPr>
        <p:blipFill>
          <a:blip r:embed="rId1"/>
          <a:stretch/>
        </p:blipFill>
        <p:spPr>
          <a:xfrm>
            <a:off x="7469640" y="1611360"/>
            <a:ext cx="3904920" cy="3904920"/>
          </a:xfrm>
          <a:prstGeom prst="rect">
            <a:avLst/>
          </a:prstGeom>
          <a:ln w="0">
            <a:noFill/>
          </a:ln>
        </p:spPr>
      </p:pic>
      <p:pic>
        <p:nvPicPr>
          <p:cNvPr id="193" name="Google Shape;263;p27" descr=""/>
          <p:cNvPicPr/>
          <p:nvPr/>
        </p:nvPicPr>
        <p:blipFill>
          <a:blip r:embed="rId2"/>
          <a:stretch/>
        </p:blipFill>
        <p:spPr>
          <a:xfrm>
            <a:off x="759240" y="1486800"/>
            <a:ext cx="4285800" cy="4285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522240" y="489600"/>
            <a:ext cx="5147280" cy="461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40000"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6700" spc="-1" strike="noStrike">
                <a:solidFill>
                  <a:srgbClr val="3774ef"/>
                </a:solidFill>
                <a:latin typeface="Arial"/>
                <a:ea typeface="Arial"/>
              </a:rPr>
              <a:t>К</a:t>
            </a:r>
            <a:r>
              <a:rPr b="0" lang="ru-RU" sz="6700" spc="-1" strike="noStrike">
                <a:solidFill>
                  <a:schemeClr val="dk1"/>
                </a:solidFill>
                <a:latin typeface="Arial"/>
                <a:ea typeface="Arial"/>
              </a:rPr>
              <a:t>оманда</a:t>
            </a:r>
            <a:endParaRPr b="0" lang="ru-RU" sz="6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Google Shape;98;p2" descr=""/>
          <p:cNvPicPr/>
          <p:nvPr/>
        </p:nvPicPr>
        <p:blipFill>
          <a:blip r:embed="rId1"/>
          <a:srcRect l="0" t="10061" r="0" b="10061"/>
          <a:stretch/>
        </p:blipFill>
        <p:spPr>
          <a:xfrm>
            <a:off x="1411920" y="1982520"/>
            <a:ext cx="1776240" cy="2177640"/>
          </a:xfrm>
          <a:prstGeom prst="rect">
            <a:avLst/>
          </a:prstGeom>
          <a:ln w="0">
            <a:noFill/>
          </a:ln>
        </p:spPr>
      </p:pic>
      <p:pic>
        <p:nvPicPr>
          <p:cNvPr id="89" name="Google Shape;99;p2" descr=""/>
          <p:cNvPicPr/>
          <p:nvPr/>
        </p:nvPicPr>
        <p:blipFill>
          <a:blip r:embed="rId2"/>
          <a:srcRect l="0" t="17493" r="0" b="10503"/>
          <a:stretch/>
        </p:blipFill>
        <p:spPr>
          <a:xfrm>
            <a:off x="5309640" y="1976400"/>
            <a:ext cx="1776240" cy="221976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100;p2" descr=""/>
          <p:cNvPicPr/>
          <p:nvPr/>
        </p:nvPicPr>
        <p:blipFill>
          <a:blip r:embed="rId3"/>
          <a:srcRect l="0" t="6806" r="0" b="6805"/>
          <a:stretch/>
        </p:blipFill>
        <p:spPr>
          <a:xfrm>
            <a:off x="9071280" y="1976400"/>
            <a:ext cx="1776240" cy="2219760"/>
          </a:xfrm>
          <a:prstGeom prst="rect">
            <a:avLst/>
          </a:prstGeom>
          <a:ln w="0">
            <a:noFill/>
          </a:ln>
        </p:spPr>
      </p:pic>
      <p:sp>
        <p:nvSpPr>
          <p:cNvPr id="91" name="Google Shape;101;p2"/>
          <p:cNvSpPr/>
          <p:nvPr/>
        </p:nvSpPr>
        <p:spPr>
          <a:xfrm>
            <a:off x="1161000" y="4258080"/>
            <a:ext cx="227808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Ф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ролова </a:t>
            </a: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М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ария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102;p2"/>
          <p:cNvSpPr/>
          <p:nvPr/>
        </p:nvSpPr>
        <p:spPr>
          <a:xfrm>
            <a:off x="4909680" y="4254840"/>
            <a:ext cx="2576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А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ндрюшин </a:t>
            </a: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Г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еоргий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Google Shape;103;p2"/>
          <p:cNvSpPr/>
          <p:nvPr/>
        </p:nvSpPr>
        <p:spPr>
          <a:xfrm>
            <a:off x="8611560" y="4284000"/>
            <a:ext cx="26953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Б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ондаренков </a:t>
            </a:r>
            <a:r>
              <a:rPr b="0" lang="ru-RU" sz="2400" spc="-1" strike="noStrike">
                <a:solidFill>
                  <a:srgbClr val="3774ef"/>
                </a:solidFill>
                <a:latin typeface="Arial"/>
                <a:ea typeface="Arial"/>
              </a:rPr>
              <a:t>М</a:t>
            </a:r>
            <a:r>
              <a:rPr b="0" lang="ru-RU" sz="2400" spc="-1" strike="noStrike">
                <a:solidFill>
                  <a:schemeClr val="dk1"/>
                </a:solidFill>
                <a:latin typeface="Arial"/>
                <a:ea typeface="Arial"/>
              </a:rPr>
              <a:t>аксим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Google Shape;104;p2"/>
          <p:cNvSpPr/>
          <p:nvPr/>
        </p:nvSpPr>
        <p:spPr>
          <a:xfrm>
            <a:off x="1266480" y="5202000"/>
            <a:ext cx="206676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Инженер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3d моделист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Google Shape;105;p2"/>
          <p:cNvSpPr/>
          <p:nvPr/>
        </p:nvSpPr>
        <p:spPr>
          <a:xfrm>
            <a:off x="4572000" y="5202000"/>
            <a:ext cx="325152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Программист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Моделист-конструктор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Google Shape;106;p2"/>
          <p:cNvSpPr/>
          <p:nvPr/>
        </p:nvSpPr>
        <p:spPr>
          <a:xfrm>
            <a:off x="8740440" y="5204160"/>
            <a:ext cx="2438280" cy="70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Инженер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Программист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Google Shape;107;p2"/>
          <p:cNvSpPr/>
          <p:nvPr/>
        </p:nvSpPr>
        <p:spPr>
          <a:xfrm>
            <a:off x="11179080" y="6120720"/>
            <a:ext cx="9140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2/16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8" name="Google Shape;108;p2"/>
          <p:cNvCxnSpPr/>
          <p:nvPr/>
        </p:nvCxnSpPr>
        <p:spPr>
          <a:xfrm>
            <a:off x="0" y="4174920"/>
            <a:ext cx="12192120" cy="21960"/>
          </a:xfrm>
          <a:prstGeom prst="straightConnector1">
            <a:avLst/>
          </a:prstGeom>
          <a:ln w="63500">
            <a:solidFill>
              <a:srgbClr val="3774ef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14440" y="409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800" spc="-1" strike="noStrike">
                <a:solidFill>
                  <a:srgbClr val="3774ef"/>
                </a:solidFill>
                <a:latin typeface="Arial"/>
                <a:ea typeface="Arial"/>
              </a:rPr>
              <a:t>П</a:t>
            </a:r>
            <a:r>
              <a:rPr b="0" lang="ru-RU" sz="4800" spc="-1" strike="noStrike">
                <a:solidFill>
                  <a:schemeClr val="dk1"/>
                </a:solidFill>
                <a:latin typeface="Arial"/>
                <a:ea typeface="Arial"/>
              </a:rPr>
              <a:t>очему перевозка животных?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14440" y="2040120"/>
            <a:ext cx="5077440" cy="4103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Путешествия с животными становятся всё </a:t>
            </a:r>
            <a:r>
              <a:rPr b="0" lang="ru-RU" sz="2800" spc="-1" strike="noStrike">
                <a:solidFill>
                  <a:srgbClr val="3774ef"/>
                </a:solidFill>
                <a:latin typeface="Arial"/>
                <a:ea typeface="Arial"/>
              </a:rPr>
              <a:t>более популярными</a:t>
            </a: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. Многие перевозчики смягчают условия для перевозки животных. Обеспечивается безопасность и комфорт для животного.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1" name="Google Shape;115;p3"/>
          <p:cNvCxnSpPr/>
          <p:nvPr/>
        </p:nvCxnSpPr>
        <p:spPr>
          <a:xfrm>
            <a:off x="0" y="1519200"/>
            <a:ext cx="886572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02" name="Google Shape;116;p3"/>
          <p:cNvCxnSpPr/>
          <p:nvPr/>
        </p:nvCxnSpPr>
        <p:spPr>
          <a:xfrm>
            <a:off x="5387760" y="6492600"/>
            <a:ext cx="578232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03" name="Google Shape;117;p3"/>
          <p:cNvSpPr/>
          <p:nvPr/>
        </p:nvSpPr>
        <p:spPr>
          <a:xfrm>
            <a:off x="11275200" y="629280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3/16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Google Shape;118;p3"/>
          <p:cNvSpPr/>
          <p:nvPr/>
        </p:nvSpPr>
        <p:spPr>
          <a:xfrm>
            <a:off x="5943600" y="3276720"/>
            <a:ext cx="2116440" cy="21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Google Shape;119;p3" descr=""/>
          <p:cNvPicPr/>
          <p:nvPr/>
        </p:nvPicPr>
        <p:blipFill>
          <a:blip r:embed="rId1"/>
          <a:stretch/>
        </p:blipFill>
        <p:spPr>
          <a:xfrm>
            <a:off x="6319800" y="2476440"/>
            <a:ext cx="5322960" cy="286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920560" y="580680"/>
            <a:ext cx="4303080" cy="644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2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900" spc="-1" strike="noStrike">
                <a:solidFill>
                  <a:srgbClr val="3774ef"/>
                </a:solidFill>
                <a:latin typeface="Arial"/>
                <a:ea typeface="Arial"/>
              </a:rPr>
              <a:t>Ц</a:t>
            </a:r>
            <a:r>
              <a:rPr b="0" lang="ru-RU" sz="4900" spc="-1" strike="noStrike">
                <a:solidFill>
                  <a:schemeClr val="dk1"/>
                </a:solidFill>
                <a:latin typeface="Arial"/>
                <a:ea typeface="Arial"/>
              </a:rPr>
              <a:t>ель</a:t>
            </a:r>
            <a:endParaRPr b="0" lang="ru-RU" sz="4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920560" y="1936800"/>
            <a:ext cx="6095520" cy="2984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Разработать устройства которые позволят </a:t>
            </a:r>
            <a:r>
              <a:rPr b="0" lang="ru-RU" sz="2800" spc="-1" strike="noStrike">
                <a:solidFill>
                  <a:srgbClr val="3774ef"/>
                </a:solidFill>
                <a:latin typeface="Arial"/>
                <a:ea typeface="Arial"/>
              </a:rPr>
              <a:t>увеличить комфорт и безопасность </a:t>
            </a: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животных в путешествиях и могут быть использованы в любом виде транспорта.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08" name="Google Shape;126;p4"/>
          <p:cNvCxnSpPr/>
          <p:nvPr/>
        </p:nvCxnSpPr>
        <p:spPr>
          <a:xfrm>
            <a:off x="0" y="902880"/>
            <a:ext cx="56588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09" name="Google Shape;127;p4"/>
          <p:cNvCxnSpPr/>
          <p:nvPr/>
        </p:nvCxnSpPr>
        <p:spPr>
          <a:xfrm>
            <a:off x="5261040" y="6356520"/>
            <a:ext cx="564732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10" name="Google Shape;128;p4"/>
          <p:cNvSpPr/>
          <p:nvPr/>
        </p:nvSpPr>
        <p:spPr>
          <a:xfrm>
            <a:off x="11074320" y="615672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4/16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Google Shape;129;p4" descr=""/>
          <p:cNvPicPr/>
          <p:nvPr/>
        </p:nvPicPr>
        <p:blipFill>
          <a:blip r:embed="rId1"/>
          <a:stretch/>
        </p:blipFill>
        <p:spPr>
          <a:xfrm>
            <a:off x="473760" y="1996920"/>
            <a:ext cx="4787280" cy="35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55840" y="3578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А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ктуальность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555840" y="2186280"/>
            <a:ext cx="5641920" cy="248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В СМИ до сих пор оглашаются случаи смертей домашних любимцев при транспортировке, преимущественно на борту самолетов.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" name="Google Shape;136;p5"/>
          <p:cNvCxnSpPr/>
          <p:nvPr/>
        </p:nvCxnSpPr>
        <p:spPr>
          <a:xfrm>
            <a:off x="0" y="1577880"/>
            <a:ext cx="693540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15" name="Google Shape;137;p5"/>
          <p:cNvCxnSpPr/>
          <p:nvPr/>
        </p:nvCxnSpPr>
        <p:spPr>
          <a:xfrm>
            <a:off x="5570640" y="6458040"/>
            <a:ext cx="56426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16" name="Google Shape;138;p5"/>
          <p:cNvSpPr/>
          <p:nvPr/>
        </p:nvSpPr>
        <p:spPr>
          <a:xfrm>
            <a:off x="11353680" y="625824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5/16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39;p5" descr=""/>
          <p:cNvPicPr/>
          <p:nvPr/>
        </p:nvPicPr>
        <p:blipFill>
          <a:blip r:embed="rId1"/>
          <a:srcRect l="3871" t="0" r="1914" b="6235"/>
          <a:stretch/>
        </p:blipFill>
        <p:spPr>
          <a:xfrm>
            <a:off x="6447600" y="2296440"/>
            <a:ext cx="5641920" cy="315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265360" y="513720"/>
            <a:ext cx="67651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К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акие проблемы решает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758200" y="2492640"/>
            <a:ext cx="6095520" cy="1264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Высокая смертность животных, во время перевозок.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146;p6"/>
          <p:cNvSpPr/>
          <p:nvPr/>
        </p:nvSpPr>
        <p:spPr>
          <a:xfrm>
            <a:off x="5758200" y="3843000"/>
            <a:ext cx="64332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Страх хозяев путешествовать с питомцами.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1" name="Google Shape;147;p6"/>
          <p:cNvCxnSpPr/>
          <p:nvPr/>
        </p:nvCxnSpPr>
        <p:spPr>
          <a:xfrm>
            <a:off x="5426280" y="4084200"/>
            <a:ext cx="286560" cy="360"/>
          </a:xfrm>
          <a:prstGeom prst="straightConnector1">
            <a:avLst/>
          </a:prstGeom>
          <a:ln w="28575">
            <a:solidFill>
              <a:srgbClr val="3774ef"/>
            </a:solidFill>
            <a:miter/>
          </a:ln>
        </p:spPr>
      </p:cxnSp>
      <p:cxnSp>
        <p:nvCxnSpPr>
          <p:cNvPr id="122" name="Google Shape;148;p6"/>
          <p:cNvCxnSpPr/>
          <p:nvPr/>
        </p:nvCxnSpPr>
        <p:spPr>
          <a:xfrm>
            <a:off x="5470920" y="2690640"/>
            <a:ext cx="241920" cy="360"/>
          </a:xfrm>
          <a:prstGeom prst="straightConnector1">
            <a:avLst/>
          </a:prstGeom>
          <a:ln w="28575">
            <a:solidFill>
              <a:srgbClr val="3774ef"/>
            </a:solidFill>
            <a:miter/>
          </a:ln>
        </p:spPr>
      </p:cxnSp>
      <p:cxnSp>
        <p:nvCxnSpPr>
          <p:cNvPr id="123" name="Google Shape;149;p6"/>
          <p:cNvCxnSpPr/>
          <p:nvPr/>
        </p:nvCxnSpPr>
        <p:spPr>
          <a:xfrm>
            <a:off x="5472000" y="6353640"/>
            <a:ext cx="56696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24" name="Google Shape;150;p6"/>
          <p:cNvSpPr/>
          <p:nvPr/>
        </p:nvSpPr>
        <p:spPr>
          <a:xfrm>
            <a:off x="11294640" y="615384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6/16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25" name="Google Shape;151;p6"/>
          <p:cNvCxnSpPr/>
          <p:nvPr/>
        </p:nvCxnSpPr>
        <p:spPr>
          <a:xfrm>
            <a:off x="0" y="337320"/>
            <a:ext cx="360" cy="360"/>
          </a:xfrm>
          <a:prstGeom prst="straightConnector1">
            <a:avLst/>
          </a:prstGeom>
          <a:ln w="9525">
            <a:solidFill>
              <a:srgbClr val="4472c4"/>
            </a:solidFill>
            <a:miter/>
          </a:ln>
        </p:spPr>
      </p:cxnSp>
      <p:cxnSp>
        <p:nvCxnSpPr>
          <p:cNvPr id="126" name="Google Shape;152;p6"/>
          <p:cNvCxnSpPr/>
          <p:nvPr/>
        </p:nvCxnSpPr>
        <p:spPr>
          <a:xfrm>
            <a:off x="0" y="1176120"/>
            <a:ext cx="4962600" cy="612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pic>
        <p:nvPicPr>
          <p:cNvPr id="127" name="Google Shape;153;p6" descr=""/>
          <p:cNvPicPr/>
          <p:nvPr/>
        </p:nvPicPr>
        <p:blipFill>
          <a:blip r:embed="rId1"/>
          <a:stretch/>
        </p:blipFill>
        <p:spPr>
          <a:xfrm>
            <a:off x="337680" y="2355480"/>
            <a:ext cx="4804200" cy="269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97600" y="271800"/>
            <a:ext cx="2877120" cy="1325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З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адачи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975600" y="2012760"/>
            <a:ext cx="6021720" cy="857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Получить данные о комфортных условиях для разных животных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0" name="Google Shape;160;p7"/>
          <p:cNvCxnSpPr/>
          <p:nvPr/>
        </p:nvCxnSpPr>
        <p:spPr>
          <a:xfrm flipV="1">
            <a:off x="0" y="1553760"/>
            <a:ext cx="6211440" cy="4392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31" name="Google Shape;161;p7"/>
          <p:cNvSpPr/>
          <p:nvPr/>
        </p:nvSpPr>
        <p:spPr>
          <a:xfrm>
            <a:off x="975600" y="4402080"/>
            <a:ext cx="547200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Создать универсальную переноску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2" name="Google Shape;162;p7"/>
          <p:cNvCxnSpPr/>
          <p:nvPr/>
        </p:nvCxnSpPr>
        <p:spPr>
          <a:xfrm>
            <a:off x="597240" y="2266560"/>
            <a:ext cx="273960" cy="360"/>
          </a:xfrm>
          <a:prstGeom prst="straightConnector1">
            <a:avLst/>
          </a:prstGeom>
          <a:ln w="28575">
            <a:solidFill>
              <a:srgbClr val="1960ef"/>
            </a:solidFill>
            <a:miter/>
          </a:ln>
        </p:spPr>
      </p:cxnSp>
      <p:cxnSp>
        <p:nvCxnSpPr>
          <p:cNvPr id="133" name="Google Shape;163;p7"/>
          <p:cNvCxnSpPr/>
          <p:nvPr/>
        </p:nvCxnSpPr>
        <p:spPr>
          <a:xfrm>
            <a:off x="597600" y="3566160"/>
            <a:ext cx="273600" cy="360"/>
          </a:xfrm>
          <a:prstGeom prst="straightConnector1">
            <a:avLst/>
          </a:prstGeom>
          <a:ln w="28575">
            <a:solidFill>
              <a:srgbClr val="1960ef"/>
            </a:solidFill>
            <a:miter/>
          </a:ln>
        </p:spPr>
      </p:cxnSp>
      <p:cxnSp>
        <p:nvCxnSpPr>
          <p:cNvPr id="134" name="Google Shape;164;p7"/>
          <p:cNvCxnSpPr/>
          <p:nvPr/>
        </p:nvCxnSpPr>
        <p:spPr>
          <a:xfrm>
            <a:off x="5648040" y="6428880"/>
            <a:ext cx="547272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35" name="Google Shape;165;p7"/>
          <p:cNvSpPr/>
          <p:nvPr/>
        </p:nvSpPr>
        <p:spPr>
          <a:xfrm>
            <a:off x="11195640" y="622872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7/16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Google Shape;166;p7"/>
          <p:cNvSpPr/>
          <p:nvPr/>
        </p:nvSpPr>
        <p:spPr>
          <a:xfrm>
            <a:off x="975600" y="3371760"/>
            <a:ext cx="5163120" cy="94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entury Gothic"/>
                <a:ea typeface="Century Gothic"/>
              </a:rPr>
              <a:t>Провести опросы среди людей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37" name="Google Shape;167;p7"/>
          <p:cNvCxnSpPr/>
          <p:nvPr/>
        </p:nvCxnSpPr>
        <p:spPr>
          <a:xfrm>
            <a:off x="597240" y="4591080"/>
            <a:ext cx="274680" cy="3960"/>
          </a:xfrm>
          <a:prstGeom prst="straightConnector1">
            <a:avLst/>
          </a:prstGeom>
          <a:ln w="28575">
            <a:solidFill>
              <a:srgbClr val="1960ef"/>
            </a:solidFill>
            <a:round/>
          </a:ln>
        </p:spPr>
      </p:cxnSp>
      <p:pic>
        <p:nvPicPr>
          <p:cNvPr id="138" name="Google Shape;168;p7" descr=""/>
          <p:cNvPicPr/>
          <p:nvPr/>
        </p:nvPicPr>
        <p:blipFill>
          <a:blip r:embed="rId1"/>
          <a:srcRect l="14823" t="0" r="8356" b="0"/>
          <a:stretch/>
        </p:blipFill>
        <p:spPr>
          <a:xfrm>
            <a:off x="7198560" y="1894680"/>
            <a:ext cx="4127760" cy="390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171040" y="785160"/>
            <a:ext cx="6484680" cy="399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1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А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нализ рынка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5171040" y="1906920"/>
            <a:ext cx="6738840" cy="3903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В сентябре 2020 не состоялся проект “Here as Here”, имевший аналогичную цель. Значит конкуренции на рынке нет.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Мы готовы предлагать наш продукт перевозчикам и владельцам животных.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1" name="Google Shape;175;p8"/>
          <p:cNvCxnSpPr/>
          <p:nvPr/>
        </p:nvCxnSpPr>
        <p:spPr>
          <a:xfrm>
            <a:off x="5050080" y="6491520"/>
            <a:ext cx="611640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42" name="Google Shape;176;p8"/>
          <p:cNvSpPr/>
          <p:nvPr/>
        </p:nvSpPr>
        <p:spPr>
          <a:xfrm>
            <a:off x="11288160" y="629172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8/16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Google Shape;177;p8"/>
          <p:cNvCxnSpPr/>
          <p:nvPr/>
        </p:nvCxnSpPr>
        <p:spPr>
          <a:xfrm>
            <a:off x="0" y="985320"/>
            <a:ext cx="505044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pic>
        <p:nvPicPr>
          <p:cNvPr id="144" name="Google Shape;178;p8" descr=""/>
          <p:cNvPicPr/>
          <p:nvPr/>
        </p:nvPicPr>
        <p:blipFill>
          <a:blip r:embed="rId1"/>
          <a:stretch/>
        </p:blipFill>
        <p:spPr>
          <a:xfrm>
            <a:off x="-1342440" y="1617120"/>
            <a:ext cx="7881840" cy="4012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722880"/>
            <a:ext cx="4668480" cy="399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51000"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3774ef"/>
                </a:solidFill>
                <a:latin typeface="Arial"/>
                <a:ea typeface="Arial"/>
              </a:rPr>
              <a:t>П</a:t>
            </a:r>
            <a:r>
              <a:rPr b="0" lang="ru-RU" sz="4400" spc="-1" strike="noStrike">
                <a:solidFill>
                  <a:schemeClr val="dk1"/>
                </a:solidFill>
                <a:latin typeface="Arial"/>
                <a:ea typeface="Arial"/>
              </a:rPr>
              <a:t>рогнозы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838080" y="1985400"/>
            <a:ext cx="5421600" cy="3760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Мы исключим потенциальные случаи смерти или травматизма животных. 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chemeClr val="dk1"/>
                </a:solidFill>
                <a:latin typeface="Century Gothic"/>
                <a:ea typeface="Century Gothic"/>
              </a:rPr>
              <a:t>Повысим уверенность владельцев в том, что их питомцы доедут в целостности и сохранности.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7" name="Google Shape;185;p9"/>
          <p:cNvCxnSpPr/>
          <p:nvPr/>
        </p:nvCxnSpPr>
        <p:spPr>
          <a:xfrm>
            <a:off x="0" y="1361880"/>
            <a:ext cx="833760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cxnSp>
        <p:nvCxnSpPr>
          <p:cNvPr id="148" name="Google Shape;186;p9"/>
          <p:cNvCxnSpPr/>
          <p:nvPr/>
        </p:nvCxnSpPr>
        <p:spPr>
          <a:xfrm>
            <a:off x="4642200" y="6385320"/>
            <a:ext cx="6430320" cy="360"/>
          </a:xfrm>
          <a:prstGeom prst="straightConnector1">
            <a:avLst/>
          </a:prstGeom>
          <a:ln w="57150">
            <a:solidFill>
              <a:srgbClr val="1960ef"/>
            </a:solidFill>
            <a:miter/>
          </a:ln>
        </p:spPr>
      </p:cxnSp>
      <p:sp>
        <p:nvSpPr>
          <p:cNvPr id="149" name="Google Shape;187;p9"/>
          <p:cNvSpPr/>
          <p:nvPr/>
        </p:nvSpPr>
        <p:spPr>
          <a:xfrm>
            <a:off x="11244960" y="6185520"/>
            <a:ext cx="73584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-RU" sz="2000" spc="-1" strike="noStrike">
                <a:solidFill>
                  <a:srgbClr val="1960ef"/>
                </a:solidFill>
                <a:latin typeface="Century Gothic"/>
                <a:ea typeface="Century Gothic"/>
              </a:rPr>
              <a:t>9/16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188;p9" descr=""/>
          <p:cNvPicPr/>
          <p:nvPr/>
        </p:nvPicPr>
        <p:blipFill>
          <a:blip r:embed="rId1"/>
          <a:stretch/>
        </p:blipFill>
        <p:spPr>
          <a:xfrm>
            <a:off x="7294680" y="1985400"/>
            <a:ext cx="3675960" cy="373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LibreOffice/7.4.2.3$Windows_X86_64 LibreOffice_project/382eef1f22670f7f4118c8c2dd222ec7ad009daf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2022-10-14T07:16:05Z</dcterms:created>
  <dc:creator>Мария</dc:creator>
  <dc:description/>
  <dc:language>ru-RU</dc:language>
  <cp:lastModifiedBy/>
  <dcterms:modified xsi:type="dcterms:W3CDTF">2023-04-18T08:17:44Z</dcterms:modified>
  <cp:revision>1</cp:revision>
  <dc:subject/>
  <dc:title/>
</cp:coreProperties>
</file>